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76" r:id="rId2"/>
    <p:sldId id="264" r:id="rId3"/>
    <p:sldId id="265" r:id="rId4"/>
    <p:sldId id="266" r:id="rId5"/>
    <p:sldId id="267" r:id="rId6"/>
    <p:sldId id="268" r:id="rId7"/>
    <p:sldId id="278" r:id="rId8"/>
    <p:sldId id="277" r:id="rId9"/>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B209"/>
    <a:srgbClr val="FFF7CD"/>
    <a:srgbClr val="F8C508"/>
    <a:srgbClr val="48247E"/>
    <a:srgbClr val="0A8464"/>
    <a:srgbClr val="0065B0"/>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5" autoAdjust="0"/>
    <p:restoredTop sz="94660"/>
  </p:normalViewPr>
  <p:slideViewPr>
    <p:cSldViewPr snapToGrid="0">
      <p:cViewPr varScale="1">
        <p:scale>
          <a:sx n="49" d="100"/>
          <a:sy n="49" d="100"/>
        </p:scale>
        <p:origin x="19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418539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47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241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73571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9472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EEE052-0DEB-4F2D-8D55-EAEC1E555FEF}" type="datetimeFigureOut">
              <a:rPr lang="en-IE" smtClean="0"/>
              <a:t>18/06/2020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70697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EEE052-0DEB-4F2D-8D55-EAEC1E555FEF}" type="datetimeFigureOut">
              <a:rPr lang="en-IE" smtClean="0"/>
              <a:t>18/06/2020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6721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EEE052-0DEB-4F2D-8D55-EAEC1E555FEF}" type="datetimeFigureOut">
              <a:rPr lang="en-IE" smtClean="0"/>
              <a:t>18/06/2020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92869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EE052-0DEB-4F2D-8D55-EAEC1E555FEF}" type="datetimeFigureOut">
              <a:rPr lang="en-IE" smtClean="0"/>
              <a:t>18/06/2020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38130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18/06/2020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019521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18/06/2020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26503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5EEE052-0DEB-4F2D-8D55-EAEC1E555FEF}" type="datetimeFigureOut">
              <a:rPr lang="en-IE" smtClean="0"/>
              <a:t>18/06/2020</a:t>
            </a:fld>
            <a:endParaRPr lang="en-IE"/>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0B10950-9239-449F-B9CD-D550CDAEC641}" type="slidenum">
              <a:rPr lang="en-IE" smtClean="0"/>
              <a:t>‹#›</a:t>
            </a:fld>
            <a:endParaRPr lang="en-IE"/>
          </a:p>
        </p:txBody>
      </p:sp>
    </p:spTree>
    <p:extLst>
      <p:ext uri="{BB962C8B-B14F-4D97-AF65-F5344CB8AC3E}">
        <p14:creationId xmlns:p14="http://schemas.microsoft.com/office/powerpoint/2010/main" val="2495030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7800D46-00D1-49E4-847F-21D6E69F7B4F}"/>
              </a:ext>
            </a:extLst>
          </p:cNvPr>
          <p:cNvSpPr/>
          <p:nvPr/>
        </p:nvSpPr>
        <p:spPr>
          <a:xfrm>
            <a:off x="1527435" y="4113704"/>
            <a:ext cx="4504795" cy="461665"/>
          </a:xfrm>
          <a:prstGeom prst="rect">
            <a:avLst/>
          </a:prstGeom>
        </p:spPr>
        <p:txBody>
          <a:bodyPr wrap="square">
            <a:spAutoFit/>
          </a:bodyPr>
          <a:lstStyle/>
          <a:p>
            <a:pPr algn="ctr"/>
            <a:r>
              <a:rPr lang="en-GB" sz="2400"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HANDOUTS</a:t>
            </a:r>
            <a:endParaRPr lang="en-IE" sz="2400" dirty="0">
              <a:solidFill>
                <a:srgbClr val="F5B209"/>
              </a:solidFill>
            </a:endParaRPr>
          </a:p>
        </p:txBody>
      </p:sp>
      <p:sp>
        <p:nvSpPr>
          <p:cNvPr id="10" name="Rectangle 9">
            <a:extLst>
              <a:ext uri="{FF2B5EF4-FFF2-40B4-BE49-F238E27FC236}">
                <a16:creationId xmlns:a16="http://schemas.microsoft.com/office/drawing/2014/main" id="{8C5440B0-FE8E-4B54-BE70-A50C56BB7D82}"/>
              </a:ext>
            </a:extLst>
          </p:cNvPr>
          <p:cNvSpPr/>
          <p:nvPr/>
        </p:nvSpPr>
        <p:spPr>
          <a:xfrm>
            <a:off x="-1" y="10101263"/>
            <a:ext cx="7559676" cy="590550"/>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2" name="Group 11">
            <a:extLst>
              <a:ext uri="{FF2B5EF4-FFF2-40B4-BE49-F238E27FC236}">
                <a16:creationId xmlns:a16="http://schemas.microsoft.com/office/drawing/2014/main" id="{7D1E666E-4408-4750-9550-85F8146928D3}"/>
              </a:ext>
            </a:extLst>
          </p:cNvPr>
          <p:cNvGrpSpPr/>
          <p:nvPr/>
        </p:nvGrpSpPr>
        <p:grpSpPr>
          <a:xfrm>
            <a:off x="-1" y="4838401"/>
            <a:ext cx="6553343" cy="1015010"/>
            <a:chOff x="523270" y="555966"/>
            <a:chExt cx="6553343" cy="1015010"/>
          </a:xfrm>
          <a:solidFill>
            <a:srgbClr val="F5B209"/>
          </a:solidFill>
        </p:grpSpPr>
        <p:sp>
          <p:nvSpPr>
            <p:cNvPr id="14" name="Rectangle 13">
              <a:extLst>
                <a:ext uri="{FF2B5EF4-FFF2-40B4-BE49-F238E27FC236}">
                  <a16:creationId xmlns:a16="http://schemas.microsoft.com/office/drawing/2014/main" id="{AA92F1B2-EAE4-4F50-95A3-5C2B1543178C}"/>
                </a:ext>
              </a:extLst>
            </p:cNvPr>
            <p:cNvSpPr/>
            <p:nvPr/>
          </p:nvSpPr>
          <p:spPr>
            <a:xfrm>
              <a:off x="523270" y="555966"/>
              <a:ext cx="6553343" cy="10150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7" name="Rectangle 16">
              <a:extLst>
                <a:ext uri="{FF2B5EF4-FFF2-40B4-BE49-F238E27FC236}">
                  <a16:creationId xmlns:a16="http://schemas.microsoft.com/office/drawing/2014/main" id="{E94C8457-D20F-4DA7-BCAD-698DFB62117C}"/>
                </a:ext>
              </a:extLst>
            </p:cNvPr>
            <p:cNvSpPr/>
            <p:nvPr/>
          </p:nvSpPr>
          <p:spPr>
            <a:xfrm>
              <a:off x="1767609" y="878802"/>
              <a:ext cx="5070990" cy="369332"/>
            </a:xfrm>
            <a:prstGeom prst="rect">
              <a:avLst/>
            </a:prstGeom>
            <a:grpFill/>
          </p:spPr>
          <p:txBody>
            <a:bodyPr wrap="square">
              <a:spAutoFit/>
            </a:bodyPr>
            <a:lstStyle/>
            <a:p>
              <a:pPr algn="ctr"/>
              <a:r>
                <a:rPr lang="en-GB"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dirty="0"/>
            </a:p>
          </p:txBody>
        </p:sp>
      </p:grpSp>
      <p:pic>
        <p:nvPicPr>
          <p:cNvPr id="18" name="Picture 17">
            <a:extLst>
              <a:ext uri="{FF2B5EF4-FFF2-40B4-BE49-F238E27FC236}">
                <a16:creationId xmlns:a16="http://schemas.microsoft.com/office/drawing/2014/main" id="{90E7D7FC-9DE4-483E-A7EC-3EF80311E23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364140" y="4888579"/>
            <a:ext cx="889823" cy="895397"/>
          </a:xfrm>
          <a:prstGeom prst="rect">
            <a:avLst/>
          </a:prstGeom>
          <a:solidFill>
            <a:srgbClr val="F5B209"/>
          </a:solidFill>
        </p:spPr>
      </p:pic>
      <p:pic>
        <p:nvPicPr>
          <p:cNvPr id="9" name="Picture 8" descr="Logo">
            <a:extLst>
              <a:ext uri="{FF2B5EF4-FFF2-40B4-BE49-F238E27FC236}">
                <a16:creationId xmlns:a16="http://schemas.microsoft.com/office/drawing/2014/main" id="{CD5264B8-BDC1-4B28-B874-9A5171BE2E51}"/>
              </a:ext>
            </a:extLst>
          </p:cNvPr>
          <p:cNvPicPr/>
          <p:nvPr/>
        </p:nvPicPr>
        <p:blipFill rotWithShape="1">
          <a:blip r:embed="rId3">
            <a:extLst>
              <a:ext uri="{28A0092B-C50C-407E-A947-70E740481C1C}">
                <a14:useLocalDpi xmlns:a14="http://schemas.microsoft.com/office/drawing/2010/main" val="0"/>
              </a:ext>
            </a:extLst>
          </a:blip>
          <a:srcRect t="-3752" r="37724"/>
          <a:stretch/>
        </p:blipFill>
        <p:spPr bwMode="auto">
          <a:xfrm>
            <a:off x="2888329" y="2823548"/>
            <a:ext cx="1783011" cy="885746"/>
          </a:xfrm>
          <a:prstGeom prst="rect">
            <a:avLst/>
          </a:prstGeom>
          <a:noFill/>
          <a:ln>
            <a:noFill/>
          </a:ln>
        </p:spPr>
      </p:pic>
    </p:spTree>
    <p:extLst>
      <p:ext uri="{BB962C8B-B14F-4D97-AF65-F5344CB8AC3E}">
        <p14:creationId xmlns:p14="http://schemas.microsoft.com/office/powerpoint/2010/main" val="952878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6F99A01-7E88-45A9-9F68-3C4EE3B577E1}"/>
              </a:ext>
            </a:extLst>
          </p:cNvPr>
          <p:cNvSpPr/>
          <p:nvPr/>
        </p:nvSpPr>
        <p:spPr>
          <a:xfrm>
            <a:off x="3036685" y="327127"/>
            <a:ext cx="1486304" cy="369332"/>
          </a:xfrm>
          <a:prstGeom prst="rect">
            <a:avLst/>
          </a:prstGeom>
        </p:spPr>
        <p:txBody>
          <a:bodyPr wrap="none">
            <a:spAutoFit/>
          </a:bodyPr>
          <a:lstStyle/>
          <a:p>
            <a:r>
              <a:rPr lang="en-GB"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F5B209"/>
              </a:solidFill>
            </a:endParaRPr>
          </a:p>
        </p:txBody>
      </p:sp>
      <p:pic>
        <p:nvPicPr>
          <p:cNvPr id="35" name="Picture 34" descr="Logo">
            <a:extLst>
              <a:ext uri="{FF2B5EF4-FFF2-40B4-BE49-F238E27FC236}">
                <a16:creationId xmlns:a16="http://schemas.microsoft.com/office/drawing/2014/main" id="{082B81A8-AE34-4666-9697-318A7A875D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3" name="Rectangle 2">
            <a:extLst>
              <a:ext uri="{FF2B5EF4-FFF2-40B4-BE49-F238E27FC236}">
                <a16:creationId xmlns:a16="http://schemas.microsoft.com/office/drawing/2014/main" id="{83805058-724B-471D-9B1B-F438B7FFEFE2}"/>
              </a:ext>
            </a:extLst>
          </p:cNvPr>
          <p:cNvSpPr/>
          <p:nvPr/>
        </p:nvSpPr>
        <p:spPr>
          <a:xfrm>
            <a:off x="1383192" y="1782811"/>
            <a:ext cx="4793300" cy="362472"/>
          </a:xfrm>
          <a:prstGeom prst="rect">
            <a:avLst/>
          </a:prstGeom>
        </p:spPr>
        <p:txBody>
          <a:bodyPr wrap="none">
            <a:spAutoFit/>
          </a:bodyPr>
          <a:lstStyle/>
          <a:p>
            <a:pPr algn="ctr">
              <a:lnSpc>
                <a:spcPct val="107000"/>
              </a:lnSpc>
              <a:spcAft>
                <a:spcPts val="800"/>
              </a:spcAft>
              <a:tabLst>
                <a:tab pos="2081530" algn="l"/>
              </a:tabLst>
            </a:pPr>
            <a:r>
              <a:rPr lang="en-US" b="1" dirty="0">
                <a:solidFill>
                  <a:srgbClr val="F5B209"/>
                </a:solidFill>
                <a:latin typeface="Verdana" panose="020B0604030504040204" pitchFamily="34" charset="0"/>
                <a:ea typeface="Verdana" panose="020B0604030504040204" pitchFamily="34" charset="0"/>
                <a:cs typeface="Verdana" panose="020B0604030504040204" pitchFamily="34" charset="0"/>
              </a:rPr>
              <a:t>1: PREOCCUPATION WITH FAILURE</a:t>
            </a:r>
            <a:endParaRPr lang="en-GB" b="1" dirty="0">
              <a:solidFill>
                <a:srgbClr val="F5B209"/>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E6D568F6-0838-4660-84EA-A2B1D2F6DE6C}"/>
              </a:ext>
            </a:extLst>
          </p:cNvPr>
          <p:cNvSpPr/>
          <p:nvPr/>
        </p:nvSpPr>
        <p:spPr>
          <a:xfrm>
            <a:off x="456052" y="2207912"/>
            <a:ext cx="6115111" cy="3631763"/>
          </a:xfrm>
          <a:prstGeom prst="rect">
            <a:avLst/>
          </a:prstGeom>
        </p:spPr>
        <p:txBody>
          <a:bodyPr wrap="square">
            <a:spAutoFit/>
          </a:bodyPr>
          <a:lstStyle/>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What it is:</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Everyone is constantly aware of and preparing for unexpected events that may jeopardise safety by engaging in proactive analysis and discussion and after-action reviews (AARs). The absence of errors does not reduce the vigilance for any potential future errors, and every team member is alert to small signs of problems that may indicate a system weakness. </a:t>
            </a:r>
          </a:p>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How to achieve it: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The team proactively spends time identifying and discussing activities that may go wrong, for example using safety pauses. Structures are in place to ensure that identified safety risks are communicated at important points, e.g. shift turnovers. Mistakes and near misses are seen as opportunities to learn about and improve on system weaknesses. </a:t>
            </a:r>
          </a:p>
          <a:p>
            <a:pPr marL="342900" indent="-342900">
              <a:spcAft>
                <a:spcPts val="600"/>
              </a:spcAft>
              <a:buAutoNum type="arabicParenR"/>
            </a:pPr>
            <a:endParaRPr 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a:extLst>
              <a:ext uri="{FF2B5EF4-FFF2-40B4-BE49-F238E27FC236}">
                <a16:creationId xmlns:a16="http://schemas.microsoft.com/office/drawing/2014/main" id="{DEB9F4BE-374C-41B3-82E1-340E64A91BDE}"/>
              </a:ext>
            </a:extLst>
          </p:cNvPr>
          <p:cNvSpPr/>
          <p:nvPr/>
        </p:nvSpPr>
        <p:spPr>
          <a:xfrm>
            <a:off x="-1" y="10114326"/>
            <a:ext cx="7559676" cy="590550"/>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sp>
        <p:nvSpPr>
          <p:cNvPr id="18" name="Rectangle 17">
            <a:extLst>
              <a:ext uri="{FF2B5EF4-FFF2-40B4-BE49-F238E27FC236}">
                <a16:creationId xmlns:a16="http://schemas.microsoft.com/office/drawing/2014/main" id="{DBF07462-EB39-43FC-9AF8-8351CDA25ACD}"/>
              </a:ext>
            </a:extLst>
          </p:cNvPr>
          <p:cNvSpPr/>
          <p:nvPr/>
        </p:nvSpPr>
        <p:spPr>
          <a:xfrm>
            <a:off x="-1" y="869472"/>
            <a:ext cx="6571164" cy="638965"/>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19" name="Rectangle 18">
            <a:extLst>
              <a:ext uri="{FF2B5EF4-FFF2-40B4-BE49-F238E27FC236}">
                <a16:creationId xmlns:a16="http://schemas.microsoft.com/office/drawing/2014/main" id="{5F171950-BC9C-49D0-89E4-7E901BE47B7C}"/>
              </a:ext>
            </a:extLst>
          </p:cNvPr>
          <p:cNvSpPr/>
          <p:nvPr/>
        </p:nvSpPr>
        <p:spPr>
          <a:xfrm>
            <a:off x="1379041" y="1060620"/>
            <a:ext cx="4903191" cy="307777"/>
          </a:xfrm>
          <a:prstGeom prst="rect">
            <a:avLst/>
          </a:prstGeom>
          <a:solidFill>
            <a:srgbClr val="F5B209"/>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sz="1400" dirty="0"/>
          </a:p>
        </p:txBody>
      </p:sp>
      <p:sp>
        <p:nvSpPr>
          <p:cNvPr id="21" name="Rectangle 20">
            <a:extLst>
              <a:ext uri="{FF2B5EF4-FFF2-40B4-BE49-F238E27FC236}">
                <a16:creationId xmlns:a16="http://schemas.microsoft.com/office/drawing/2014/main" id="{D3954F94-A5AC-4902-B669-0C985A846DB1}"/>
              </a:ext>
            </a:extLst>
          </p:cNvPr>
          <p:cNvSpPr/>
          <p:nvPr/>
        </p:nvSpPr>
        <p:spPr>
          <a:xfrm>
            <a:off x="6775363" y="5053171"/>
            <a:ext cx="787400" cy="590550"/>
          </a:xfrm>
          <a:prstGeom prst="rect">
            <a:avLst/>
          </a:prstGeom>
          <a:solidFill>
            <a:srgbClr val="F5B209"/>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22" name="Picture 21">
            <a:extLst>
              <a:ext uri="{FF2B5EF4-FFF2-40B4-BE49-F238E27FC236}">
                <a16:creationId xmlns:a16="http://schemas.microsoft.com/office/drawing/2014/main" id="{13D7E3E0-38F4-48E6-9452-772F53061B8D}"/>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30225" y="913775"/>
            <a:ext cx="610686" cy="557372"/>
          </a:xfrm>
          <a:prstGeom prst="rect">
            <a:avLst/>
          </a:prstGeom>
          <a:solidFill>
            <a:srgbClr val="F5B209"/>
          </a:solidFill>
        </p:spPr>
      </p:pic>
      <p:pic>
        <p:nvPicPr>
          <p:cNvPr id="23" name="Picture 22">
            <a:extLst>
              <a:ext uri="{FF2B5EF4-FFF2-40B4-BE49-F238E27FC236}">
                <a16:creationId xmlns:a16="http://schemas.microsoft.com/office/drawing/2014/main" id="{D2694AE5-7C54-46A2-8FA3-822170D93FD6}"/>
              </a:ext>
            </a:extLst>
          </p:cNvPr>
          <p:cNvPicPr>
            <a:picLocks noChangeAspect="1"/>
          </p:cNvPicPr>
          <p:nvPr/>
        </p:nvPicPr>
        <p:blipFill rotWithShape="1">
          <a:blip r:embed="rId4">
            <a:extLst>
              <a:ext uri="{28A0092B-C50C-407E-A947-70E740481C1C}">
                <a14:useLocalDpi xmlns:a14="http://schemas.microsoft.com/office/drawing/2010/main" val="0"/>
              </a:ext>
            </a:extLst>
          </a:blip>
          <a:srcRect t="-1"/>
          <a:stretch/>
        </p:blipFill>
        <p:spPr>
          <a:xfrm>
            <a:off x="6804025" y="5055778"/>
            <a:ext cx="613425" cy="573497"/>
          </a:xfrm>
          <a:prstGeom prst="rect">
            <a:avLst/>
          </a:prstGeom>
          <a:solidFill>
            <a:srgbClr val="F5B209"/>
          </a:solidFill>
        </p:spPr>
      </p:pic>
    </p:spTree>
    <p:extLst>
      <p:ext uri="{BB962C8B-B14F-4D97-AF65-F5344CB8AC3E}">
        <p14:creationId xmlns:p14="http://schemas.microsoft.com/office/powerpoint/2010/main" val="288884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805058-724B-471D-9B1B-F438B7FFEFE2}"/>
              </a:ext>
            </a:extLst>
          </p:cNvPr>
          <p:cNvSpPr/>
          <p:nvPr/>
        </p:nvSpPr>
        <p:spPr>
          <a:xfrm>
            <a:off x="491121" y="1782811"/>
            <a:ext cx="6577442" cy="362472"/>
          </a:xfrm>
          <a:prstGeom prst="rect">
            <a:avLst/>
          </a:prstGeom>
        </p:spPr>
        <p:txBody>
          <a:bodyPr wrap="none">
            <a:spAutoFit/>
          </a:bodyPr>
          <a:lstStyle/>
          <a:p>
            <a:pPr algn="ctr">
              <a:lnSpc>
                <a:spcPct val="107000"/>
              </a:lnSpc>
              <a:spcAft>
                <a:spcPts val="800"/>
              </a:spcAft>
              <a:tabLst>
                <a:tab pos="2081530" algn="l"/>
              </a:tabLst>
            </a:pPr>
            <a:r>
              <a:rPr lang="en-US" b="1" dirty="0">
                <a:solidFill>
                  <a:srgbClr val="F5B209"/>
                </a:solidFill>
                <a:latin typeface="Verdana" panose="020B0604030504040204" pitchFamily="34" charset="0"/>
                <a:ea typeface="Verdana" panose="020B0604030504040204" pitchFamily="34" charset="0"/>
                <a:cs typeface="Verdana" panose="020B0604030504040204" pitchFamily="34" charset="0"/>
              </a:rPr>
              <a:t>2: RELUCTANCE TO SIMPLIFY INTERPRETATIONS</a:t>
            </a:r>
            <a:endParaRPr lang="en-GB" b="1" dirty="0">
              <a:solidFill>
                <a:srgbClr val="F5B209"/>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E6D568F6-0838-4660-84EA-A2B1D2F6DE6C}"/>
              </a:ext>
            </a:extLst>
          </p:cNvPr>
          <p:cNvSpPr/>
          <p:nvPr/>
        </p:nvSpPr>
        <p:spPr>
          <a:xfrm>
            <a:off x="456052" y="2207912"/>
            <a:ext cx="6115111" cy="2477601"/>
          </a:xfrm>
          <a:prstGeom prst="rect">
            <a:avLst/>
          </a:prstGeom>
        </p:spPr>
        <p:txBody>
          <a:bodyPr wrap="square">
            <a:spAutoFit/>
          </a:bodyPr>
          <a:lstStyle/>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What it is: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Team members avoid simplifying explanations of why things succeed and fail in their environment. They understand that processes are complex and seek underlying rather than surface explanations. They deliberately question assumptions to create a more complete and nuanced picture of situations.</a:t>
            </a:r>
          </a:p>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How to achieve it: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Team members seek alternative perspectives and are encouraged to express, discuss and consider different opinions. Team members feel free to bring up problems and tough issues. </a:t>
            </a:r>
          </a:p>
        </p:txBody>
      </p:sp>
      <p:sp>
        <p:nvSpPr>
          <p:cNvPr id="2" name="Rectangle 1">
            <a:extLst>
              <a:ext uri="{FF2B5EF4-FFF2-40B4-BE49-F238E27FC236}">
                <a16:creationId xmlns:a16="http://schemas.microsoft.com/office/drawing/2014/main" id="{8128CAD5-2A46-4A29-AEF0-8B16A1AC14AE}"/>
              </a:ext>
            </a:extLst>
          </p:cNvPr>
          <p:cNvSpPr/>
          <p:nvPr/>
        </p:nvSpPr>
        <p:spPr>
          <a:xfrm>
            <a:off x="3036685" y="327127"/>
            <a:ext cx="1486304" cy="369332"/>
          </a:xfrm>
          <a:prstGeom prst="rect">
            <a:avLst/>
          </a:prstGeom>
        </p:spPr>
        <p:txBody>
          <a:bodyPr wrap="none">
            <a:spAutoFit/>
          </a:bodyPr>
          <a:lstStyle/>
          <a:p>
            <a:r>
              <a:rPr lang="en-GB"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F5B209"/>
              </a:solidFill>
            </a:endParaRPr>
          </a:p>
        </p:txBody>
      </p:sp>
      <p:pic>
        <p:nvPicPr>
          <p:cNvPr id="5" name="Picture 4" descr="Logo">
            <a:extLst>
              <a:ext uri="{FF2B5EF4-FFF2-40B4-BE49-F238E27FC236}">
                <a16:creationId xmlns:a16="http://schemas.microsoft.com/office/drawing/2014/main" id="{85D6BFBD-2CF2-4DC9-89C1-7AE7DB48BAB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6" name="Rectangle 5">
            <a:extLst>
              <a:ext uri="{FF2B5EF4-FFF2-40B4-BE49-F238E27FC236}">
                <a16:creationId xmlns:a16="http://schemas.microsoft.com/office/drawing/2014/main" id="{EC29A12A-97A0-4A37-B346-C95A7DCF9815}"/>
              </a:ext>
            </a:extLst>
          </p:cNvPr>
          <p:cNvSpPr/>
          <p:nvPr/>
        </p:nvSpPr>
        <p:spPr>
          <a:xfrm>
            <a:off x="-1" y="10114326"/>
            <a:ext cx="7559676" cy="590550"/>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sp>
        <p:nvSpPr>
          <p:cNvPr id="7" name="Rectangle 6">
            <a:extLst>
              <a:ext uri="{FF2B5EF4-FFF2-40B4-BE49-F238E27FC236}">
                <a16:creationId xmlns:a16="http://schemas.microsoft.com/office/drawing/2014/main" id="{8A0483A2-7914-4F81-9276-F501E82643EF}"/>
              </a:ext>
            </a:extLst>
          </p:cNvPr>
          <p:cNvSpPr/>
          <p:nvPr/>
        </p:nvSpPr>
        <p:spPr>
          <a:xfrm>
            <a:off x="-1" y="869472"/>
            <a:ext cx="6571164" cy="638965"/>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8" name="Rectangle 7">
            <a:extLst>
              <a:ext uri="{FF2B5EF4-FFF2-40B4-BE49-F238E27FC236}">
                <a16:creationId xmlns:a16="http://schemas.microsoft.com/office/drawing/2014/main" id="{D36E2CA6-03DD-483B-AD35-7BF3948FB5E5}"/>
              </a:ext>
            </a:extLst>
          </p:cNvPr>
          <p:cNvSpPr/>
          <p:nvPr/>
        </p:nvSpPr>
        <p:spPr>
          <a:xfrm>
            <a:off x="1379041" y="1060620"/>
            <a:ext cx="4903191" cy="307777"/>
          </a:xfrm>
          <a:prstGeom prst="rect">
            <a:avLst/>
          </a:prstGeom>
          <a:solidFill>
            <a:srgbClr val="F5B209"/>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sz="1400" dirty="0"/>
          </a:p>
        </p:txBody>
      </p:sp>
      <p:sp>
        <p:nvSpPr>
          <p:cNvPr id="9" name="Rectangle 8">
            <a:extLst>
              <a:ext uri="{FF2B5EF4-FFF2-40B4-BE49-F238E27FC236}">
                <a16:creationId xmlns:a16="http://schemas.microsoft.com/office/drawing/2014/main" id="{EE8A0C53-B327-464E-B33C-93C24D2EE76D}"/>
              </a:ext>
            </a:extLst>
          </p:cNvPr>
          <p:cNvSpPr/>
          <p:nvPr/>
        </p:nvSpPr>
        <p:spPr>
          <a:xfrm>
            <a:off x="6775363" y="5053171"/>
            <a:ext cx="787400" cy="590550"/>
          </a:xfrm>
          <a:prstGeom prst="rect">
            <a:avLst/>
          </a:prstGeom>
          <a:solidFill>
            <a:srgbClr val="F5B209"/>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10" name="Picture 9">
            <a:extLst>
              <a:ext uri="{FF2B5EF4-FFF2-40B4-BE49-F238E27FC236}">
                <a16:creationId xmlns:a16="http://schemas.microsoft.com/office/drawing/2014/main" id="{791AFF2C-C202-4372-A0C2-73EBF7DBD0E1}"/>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30225" y="913775"/>
            <a:ext cx="610686" cy="557372"/>
          </a:xfrm>
          <a:prstGeom prst="rect">
            <a:avLst/>
          </a:prstGeom>
          <a:solidFill>
            <a:srgbClr val="F5B209"/>
          </a:solidFill>
        </p:spPr>
      </p:pic>
      <p:pic>
        <p:nvPicPr>
          <p:cNvPr id="11" name="Picture 10">
            <a:extLst>
              <a:ext uri="{FF2B5EF4-FFF2-40B4-BE49-F238E27FC236}">
                <a16:creationId xmlns:a16="http://schemas.microsoft.com/office/drawing/2014/main" id="{FC749383-CF5E-4A58-8D71-7452F47869E0}"/>
              </a:ext>
            </a:extLst>
          </p:cNvPr>
          <p:cNvPicPr>
            <a:picLocks noChangeAspect="1"/>
          </p:cNvPicPr>
          <p:nvPr/>
        </p:nvPicPr>
        <p:blipFill rotWithShape="1">
          <a:blip r:embed="rId4">
            <a:extLst>
              <a:ext uri="{28A0092B-C50C-407E-A947-70E740481C1C}">
                <a14:useLocalDpi xmlns:a14="http://schemas.microsoft.com/office/drawing/2010/main" val="0"/>
              </a:ext>
            </a:extLst>
          </a:blip>
          <a:srcRect t="-1"/>
          <a:stretch/>
        </p:blipFill>
        <p:spPr>
          <a:xfrm>
            <a:off x="6804025" y="5055778"/>
            <a:ext cx="613425" cy="573497"/>
          </a:xfrm>
          <a:prstGeom prst="rect">
            <a:avLst/>
          </a:prstGeom>
          <a:solidFill>
            <a:srgbClr val="F5B209"/>
          </a:solidFill>
        </p:spPr>
      </p:pic>
    </p:spTree>
    <p:extLst>
      <p:ext uri="{BB962C8B-B14F-4D97-AF65-F5344CB8AC3E}">
        <p14:creationId xmlns:p14="http://schemas.microsoft.com/office/powerpoint/2010/main" val="288979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805058-724B-471D-9B1B-F438B7FFEFE2}"/>
              </a:ext>
            </a:extLst>
          </p:cNvPr>
          <p:cNvSpPr/>
          <p:nvPr/>
        </p:nvSpPr>
        <p:spPr>
          <a:xfrm>
            <a:off x="1544294" y="1782811"/>
            <a:ext cx="4471096" cy="362472"/>
          </a:xfrm>
          <a:prstGeom prst="rect">
            <a:avLst/>
          </a:prstGeom>
        </p:spPr>
        <p:txBody>
          <a:bodyPr wrap="none">
            <a:spAutoFit/>
          </a:bodyPr>
          <a:lstStyle/>
          <a:p>
            <a:pPr algn="ctr">
              <a:lnSpc>
                <a:spcPct val="107000"/>
              </a:lnSpc>
              <a:spcAft>
                <a:spcPts val="800"/>
              </a:spcAft>
              <a:tabLst>
                <a:tab pos="2081530" algn="l"/>
              </a:tabLst>
            </a:pPr>
            <a:r>
              <a:rPr lang="en-US" b="1" dirty="0">
                <a:solidFill>
                  <a:srgbClr val="F5B209"/>
                </a:solidFill>
                <a:latin typeface="Verdana" panose="020B0604030504040204" pitchFamily="34" charset="0"/>
                <a:ea typeface="Verdana" panose="020B0604030504040204" pitchFamily="34" charset="0"/>
                <a:cs typeface="Verdana" panose="020B0604030504040204" pitchFamily="34" charset="0"/>
              </a:rPr>
              <a:t>3: SENSITIVITY TO OPERATIONS</a:t>
            </a:r>
            <a:endParaRPr lang="en-GB" b="1" dirty="0">
              <a:solidFill>
                <a:srgbClr val="F5B209"/>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E6D568F6-0838-4660-84EA-A2B1D2F6DE6C}"/>
              </a:ext>
            </a:extLst>
          </p:cNvPr>
          <p:cNvSpPr/>
          <p:nvPr/>
        </p:nvSpPr>
        <p:spPr>
          <a:xfrm>
            <a:off x="456052" y="2207912"/>
            <a:ext cx="6115111" cy="2985433"/>
          </a:xfrm>
          <a:prstGeom prst="rect">
            <a:avLst/>
          </a:prstGeom>
        </p:spPr>
        <p:txBody>
          <a:bodyPr wrap="square">
            <a:spAutoFit/>
          </a:bodyPr>
          <a:lstStyle/>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What it is: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The team engages in on-going interaction and information sharing about current human and </a:t>
            </a:r>
            <a:r>
              <a:rPr lang="en-US" sz="1400" dirty="0" err="1">
                <a:latin typeface="Verdana" panose="020B0604030504040204" pitchFamily="34" charset="0"/>
                <a:ea typeface="Verdana" panose="020B0604030504040204" pitchFamily="34" charset="0"/>
                <a:cs typeface="Verdana" panose="020B0604030504040204" pitchFamily="34" charset="0"/>
              </a:rPr>
              <a:t>organisational</a:t>
            </a:r>
            <a:r>
              <a:rPr lang="en-US" sz="1400" dirty="0">
                <a:latin typeface="Verdana" panose="020B0604030504040204" pitchFamily="34" charset="0"/>
                <a:ea typeface="Verdana" panose="020B0604030504040204" pitchFamily="34" charset="0"/>
                <a:cs typeface="Verdana" panose="020B0604030504040204" pitchFamily="34" charset="0"/>
              </a:rPr>
              <a:t> factors to create situational awareness of on-going situations – i.e. “what is going on around us, and how might that impact on safety” - so that adjustments can be made to prevent errors from accumulating.</a:t>
            </a:r>
          </a:p>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How to achieve it: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Systems or processes are in place to ensure that team members interact often enough to build a clear picture of what is happening here and now, in order for all team members to develop an understanding of the importance of the context of their work. </a:t>
            </a:r>
          </a:p>
          <a:p>
            <a:pPr marL="342900" indent="-342900">
              <a:spcAft>
                <a:spcPts val="600"/>
              </a:spcAft>
              <a:buAutoNum type="arabicParenR"/>
            </a:pPr>
            <a:endParaRPr 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71332D02-9356-498B-949B-668D02022089}"/>
              </a:ext>
            </a:extLst>
          </p:cNvPr>
          <p:cNvSpPr/>
          <p:nvPr/>
        </p:nvSpPr>
        <p:spPr>
          <a:xfrm>
            <a:off x="3036685" y="327127"/>
            <a:ext cx="1486304" cy="369332"/>
          </a:xfrm>
          <a:prstGeom prst="rect">
            <a:avLst/>
          </a:prstGeom>
        </p:spPr>
        <p:txBody>
          <a:bodyPr wrap="none">
            <a:spAutoFit/>
          </a:bodyPr>
          <a:lstStyle/>
          <a:p>
            <a:r>
              <a:rPr lang="en-GB"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F5B209"/>
              </a:solidFill>
            </a:endParaRPr>
          </a:p>
        </p:txBody>
      </p:sp>
      <p:pic>
        <p:nvPicPr>
          <p:cNvPr id="5" name="Picture 4" descr="Logo">
            <a:extLst>
              <a:ext uri="{FF2B5EF4-FFF2-40B4-BE49-F238E27FC236}">
                <a16:creationId xmlns:a16="http://schemas.microsoft.com/office/drawing/2014/main" id="{3BB5175B-ED30-4A73-B3EB-F22B487E429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6" name="Rectangle 5">
            <a:extLst>
              <a:ext uri="{FF2B5EF4-FFF2-40B4-BE49-F238E27FC236}">
                <a16:creationId xmlns:a16="http://schemas.microsoft.com/office/drawing/2014/main" id="{37CB4B5C-54A3-47EE-9AED-3B3E16D982C1}"/>
              </a:ext>
            </a:extLst>
          </p:cNvPr>
          <p:cNvSpPr/>
          <p:nvPr/>
        </p:nvSpPr>
        <p:spPr>
          <a:xfrm>
            <a:off x="-1" y="10114326"/>
            <a:ext cx="7559676" cy="590550"/>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sp>
        <p:nvSpPr>
          <p:cNvPr id="7" name="Rectangle 6">
            <a:extLst>
              <a:ext uri="{FF2B5EF4-FFF2-40B4-BE49-F238E27FC236}">
                <a16:creationId xmlns:a16="http://schemas.microsoft.com/office/drawing/2014/main" id="{3C971779-1F89-459D-B17F-687AD8BF9CAB}"/>
              </a:ext>
            </a:extLst>
          </p:cNvPr>
          <p:cNvSpPr/>
          <p:nvPr/>
        </p:nvSpPr>
        <p:spPr>
          <a:xfrm>
            <a:off x="-1" y="869472"/>
            <a:ext cx="6571164" cy="638965"/>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8" name="Rectangle 7">
            <a:extLst>
              <a:ext uri="{FF2B5EF4-FFF2-40B4-BE49-F238E27FC236}">
                <a16:creationId xmlns:a16="http://schemas.microsoft.com/office/drawing/2014/main" id="{BAEE4E99-FC9D-49E4-B48D-4BCB09FA8312}"/>
              </a:ext>
            </a:extLst>
          </p:cNvPr>
          <p:cNvSpPr/>
          <p:nvPr/>
        </p:nvSpPr>
        <p:spPr>
          <a:xfrm>
            <a:off x="1379041" y="1060620"/>
            <a:ext cx="4903191" cy="307777"/>
          </a:xfrm>
          <a:prstGeom prst="rect">
            <a:avLst/>
          </a:prstGeom>
          <a:solidFill>
            <a:srgbClr val="F5B209"/>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sz="1400" dirty="0"/>
          </a:p>
        </p:txBody>
      </p:sp>
      <p:sp>
        <p:nvSpPr>
          <p:cNvPr id="9" name="Rectangle 8">
            <a:extLst>
              <a:ext uri="{FF2B5EF4-FFF2-40B4-BE49-F238E27FC236}">
                <a16:creationId xmlns:a16="http://schemas.microsoft.com/office/drawing/2014/main" id="{96BA823D-39B0-4CCE-8E5A-F7BF424CDE06}"/>
              </a:ext>
            </a:extLst>
          </p:cNvPr>
          <p:cNvSpPr/>
          <p:nvPr/>
        </p:nvSpPr>
        <p:spPr>
          <a:xfrm>
            <a:off x="6775363" y="5053171"/>
            <a:ext cx="787400" cy="590550"/>
          </a:xfrm>
          <a:prstGeom prst="rect">
            <a:avLst/>
          </a:prstGeom>
          <a:solidFill>
            <a:srgbClr val="F5B209"/>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10" name="Picture 9">
            <a:extLst>
              <a:ext uri="{FF2B5EF4-FFF2-40B4-BE49-F238E27FC236}">
                <a16:creationId xmlns:a16="http://schemas.microsoft.com/office/drawing/2014/main" id="{19F144D7-BD7D-4084-9914-7230B18193E4}"/>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30225" y="913775"/>
            <a:ext cx="610686" cy="557372"/>
          </a:xfrm>
          <a:prstGeom prst="rect">
            <a:avLst/>
          </a:prstGeom>
          <a:solidFill>
            <a:srgbClr val="F5B209"/>
          </a:solidFill>
        </p:spPr>
      </p:pic>
      <p:pic>
        <p:nvPicPr>
          <p:cNvPr id="11" name="Picture 10">
            <a:extLst>
              <a:ext uri="{FF2B5EF4-FFF2-40B4-BE49-F238E27FC236}">
                <a16:creationId xmlns:a16="http://schemas.microsoft.com/office/drawing/2014/main" id="{D4588363-A38A-4306-9D70-1EB3F373E1A5}"/>
              </a:ext>
            </a:extLst>
          </p:cNvPr>
          <p:cNvPicPr>
            <a:picLocks noChangeAspect="1"/>
          </p:cNvPicPr>
          <p:nvPr/>
        </p:nvPicPr>
        <p:blipFill rotWithShape="1">
          <a:blip r:embed="rId4">
            <a:extLst>
              <a:ext uri="{28A0092B-C50C-407E-A947-70E740481C1C}">
                <a14:useLocalDpi xmlns:a14="http://schemas.microsoft.com/office/drawing/2010/main" val="0"/>
              </a:ext>
            </a:extLst>
          </a:blip>
          <a:srcRect t="-1"/>
          <a:stretch/>
        </p:blipFill>
        <p:spPr>
          <a:xfrm>
            <a:off x="6804025" y="5055778"/>
            <a:ext cx="613425" cy="573497"/>
          </a:xfrm>
          <a:prstGeom prst="rect">
            <a:avLst/>
          </a:prstGeom>
          <a:solidFill>
            <a:srgbClr val="F5B209"/>
          </a:solidFill>
        </p:spPr>
      </p:pic>
    </p:spTree>
    <p:extLst>
      <p:ext uri="{BB962C8B-B14F-4D97-AF65-F5344CB8AC3E}">
        <p14:creationId xmlns:p14="http://schemas.microsoft.com/office/powerpoint/2010/main" val="2902207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805058-724B-471D-9B1B-F438B7FFEFE2}"/>
              </a:ext>
            </a:extLst>
          </p:cNvPr>
          <p:cNvSpPr/>
          <p:nvPr/>
        </p:nvSpPr>
        <p:spPr>
          <a:xfrm>
            <a:off x="1570744" y="1782811"/>
            <a:ext cx="4418196" cy="362472"/>
          </a:xfrm>
          <a:prstGeom prst="rect">
            <a:avLst/>
          </a:prstGeom>
        </p:spPr>
        <p:txBody>
          <a:bodyPr wrap="none">
            <a:spAutoFit/>
          </a:bodyPr>
          <a:lstStyle/>
          <a:p>
            <a:pPr algn="ctr">
              <a:lnSpc>
                <a:spcPct val="107000"/>
              </a:lnSpc>
              <a:spcAft>
                <a:spcPts val="800"/>
              </a:spcAft>
              <a:tabLst>
                <a:tab pos="2081530" algn="l"/>
              </a:tabLst>
            </a:pPr>
            <a:r>
              <a:rPr lang="en-US" b="1" dirty="0">
                <a:solidFill>
                  <a:srgbClr val="F5B209"/>
                </a:solidFill>
                <a:latin typeface="Verdana" panose="020B0604030504040204" pitchFamily="34" charset="0"/>
                <a:ea typeface="Verdana" panose="020B0604030504040204" pitchFamily="34" charset="0"/>
                <a:cs typeface="Verdana" panose="020B0604030504040204" pitchFamily="34" charset="0"/>
              </a:rPr>
              <a:t>4: COMMITMENT TO RESILIENCE</a:t>
            </a:r>
            <a:endParaRPr lang="en-GB" b="1" dirty="0">
              <a:solidFill>
                <a:srgbClr val="F5B209"/>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E6D568F6-0838-4660-84EA-A2B1D2F6DE6C}"/>
              </a:ext>
            </a:extLst>
          </p:cNvPr>
          <p:cNvSpPr/>
          <p:nvPr/>
        </p:nvSpPr>
        <p:spPr>
          <a:xfrm>
            <a:off x="456052" y="2207912"/>
            <a:ext cx="6115111" cy="2985433"/>
          </a:xfrm>
          <a:prstGeom prst="rect">
            <a:avLst/>
          </a:prstGeom>
        </p:spPr>
        <p:txBody>
          <a:bodyPr wrap="square">
            <a:spAutoFit/>
          </a:bodyPr>
          <a:lstStyle/>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What it is: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The team has capabilities to cope with, contain, and bounce back from mishaps that have already occurred, before they worsen and cause more serious harm. Team members feel safe to report and discuss incidents in a no-blame environment, as errors and adverse events are considered to be system weaknesses. </a:t>
            </a:r>
          </a:p>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How to achieve it: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The team continually report and talk about mistakes and near-misses, their prevention, and what can be learned from them. The team consistently work to conduct quick assessments of and responses to challenging situations.</a:t>
            </a:r>
          </a:p>
          <a:p>
            <a:pPr marL="342900" indent="-342900">
              <a:spcAft>
                <a:spcPts val="600"/>
              </a:spcAft>
              <a:buAutoNum type="arabicParenR"/>
            </a:pPr>
            <a:endParaRPr 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B8995F40-33E7-4776-AD65-1A1FA8619DFD}"/>
              </a:ext>
            </a:extLst>
          </p:cNvPr>
          <p:cNvSpPr/>
          <p:nvPr/>
        </p:nvSpPr>
        <p:spPr>
          <a:xfrm>
            <a:off x="3036685" y="327127"/>
            <a:ext cx="1486304" cy="369332"/>
          </a:xfrm>
          <a:prstGeom prst="rect">
            <a:avLst/>
          </a:prstGeom>
        </p:spPr>
        <p:txBody>
          <a:bodyPr wrap="none">
            <a:spAutoFit/>
          </a:bodyPr>
          <a:lstStyle/>
          <a:p>
            <a:r>
              <a:rPr lang="en-GB"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F5B209"/>
              </a:solidFill>
            </a:endParaRPr>
          </a:p>
        </p:txBody>
      </p:sp>
      <p:pic>
        <p:nvPicPr>
          <p:cNvPr id="5" name="Picture 4" descr="Logo">
            <a:extLst>
              <a:ext uri="{FF2B5EF4-FFF2-40B4-BE49-F238E27FC236}">
                <a16:creationId xmlns:a16="http://schemas.microsoft.com/office/drawing/2014/main" id="{381B84C2-4345-478A-8EC1-F53DB8A9981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6" name="Rectangle 5">
            <a:extLst>
              <a:ext uri="{FF2B5EF4-FFF2-40B4-BE49-F238E27FC236}">
                <a16:creationId xmlns:a16="http://schemas.microsoft.com/office/drawing/2014/main" id="{62DF31DA-2753-42D1-A038-D0EC9E39C180}"/>
              </a:ext>
            </a:extLst>
          </p:cNvPr>
          <p:cNvSpPr/>
          <p:nvPr/>
        </p:nvSpPr>
        <p:spPr>
          <a:xfrm>
            <a:off x="-1" y="10114326"/>
            <a:ext cx="7559676" cy="590550"/>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sp>
        <p:nvSpPr>
          <p:cNvPr id="7" name="Rectangle 6">
            <a:extLst>
              <a:ext uri="{FF2B5EF4-FFF2-40B4-BE49-F238E27FC236}">
                <a16:creationId xmlns:a16="http://schemas.microsoft.com/office/drawing/2014/main" id="{6963FD08-3AAF-4024-8352-CD64FF948D71}"/>
              </a:ext>
            </a:extLst>
          </p:cNvPr>
          <p:cNvSpPr/>
          <p:nvPr/>
        </p:nvSpPr>
        <p:spPr>
          <a:xfrm>
            <a:off x="-1" y="869472"/>
            <a:ext cx="6571164" cy="638965"/>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8" name="Rectangle 7">
            <a:extLst>
              <a:ext uri="{FF2B5EF4-FFF2-40B4-BE49-F238E27FC236}">
                <a16:creationId xmlns:a16="http://schemas.microsoft.com/office/drawing/2014/main" id="{CECD2CC4-7B86-4933-AFB7-FF3D2B281C44}"/>
              </a:ext>
            </a:extLst>
          </p:cNvPr>
          <p:cNvSpPr/>
          <p:nvPr/>
        </p:nvSpPr>
        <p:spPr>
          <a:xfrm>
            <a:off x="1379041" y="1060620"/>
            <a:ext cx="4903191" cy="307777"/>
          </a:xfrm>
          <a:prstGeom prst="rect">
            <a:avLst/>
          </a:prstGeom>
          <a:solidFill>
            <a:srgbClr val="F5B209"/>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sz="1400" dirty="0"/>
          </a:p>
        </p:txBody>
      </p:sp>
      <p:sp>
        <p:nvSpPr>
          <p:cNvPr id="9" name="Rectangle 8">
            <a:extLst>
              <a:ext uri="{FF2B5EF4-FFF2-40B4-BE49-F238E27FC236}">
                <a16:creationId xmlns:a16="http://schemas.microsoft.com/office/drawing/2014/main" id="{3D81263A-1AA4-42C3-8C3A-6AD9210B9B13}"/>
              </a:ext>
            </a:extLst>
          </p:cNvPr>
          <p:cNvSpPr/>
          <p:nvPr/>
        </p:nvSpPr>
        <p:spPr>
          <a:xfrm>
            <a:off x="6775363" y="5053171"/>
            <a:ext cx="787400" cy="590550"/>
          </a:xfrm>
          <a:prstGeom prst="rect">
            <a:avLst/>
          </a:prstGeom>
          <a:solidFill>
            <a:srgbClr val="F5B209"/>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10" name="Picture 9">
            <a:extLst>
              <a:ext uri="{FF2B5EF4-FFF2-40B4-BE49-F238E27FC236}">
                <a16:creationId xmlns:a16="http://schemas.microsoft.com/office/drawing/2014/main" id="{EA437F5E-6519-466E-B314-A573234F5E0F}"/>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30225" y="913775"/>
            <a:ext cx="610686" cy="557372"/>
          </a:xfrm>
          <a:prstGeom prst="rect">
            <a:avLst/>
          </a:prstGeom>
          <a:solidFill>
            <a:srgbClr val="F5B209"/>
          </a:solidFill>
        </p:spPr>
      </p:pic>
      <p:pic>
        <p:nvPicPr>
          <p:cNvPr id="11" name="Picture 10">
            <a:extLst>
              <a:ext uri="{FF2B5EF4-FFF2-40B4-BE49-F238E27FC236}">
                <a16:creationId xmlns:a16="http://schemas.microsoft.com/office/drawing/2014/main" id="{6E49E8DF-5343-4E68-80EA-7ED098039F68}"/>
              </a:ext>
            </a:extLst>
          </p:cNvPr>
          <p:cNvPicPr>
            <a:picLocks noChangeAspect="1"/>
          </p:cNvPicPr>
          <p:nvPr/>
        </p:nvPicPr>
        <p:blipFill rotWithShape="1">
          <a:blip r:embed="rId4">
            <a:extLst>
              <a:ext uri="{28A0092B-C50C-407E-A947-70E740481C1C}">
                <a14:useLocalDpi xmlns:a14="http://schemas.microsoft.com/office/drawing/2010/main" val="0"/>
              </a:ext>
            </a:extLst>
          </a:blip>
          <a:srcRect t="-1"/>
          <a:stretch/>
        </p:blipFill>
        <p:spPr>
          <a:xfrm>
            <a:off x="6804025" y="5055778"/>
            <a:ext cx="613425" cy="573497"/>
          </a:xfrm>
          <a:prstGeom prst="rect">
            <a:avLst/>
          </a:prstGeom>
          <a:solidFill>
            <a:srgbClr val="F5B209"/>
          </a:solidFill>
        </p:spPr>
      </p:pic>
    </p:spTree>
    <p:extLst>
      <p:ext uri="{BB962C8B-B14F-4D97-AF65-F5344CB8AC3E}">
        <p14:creationId xmlns:p14="http://schemas.microsoft.com/office/powerpoint/2010/main" val="331366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805058-724B-471D-9B1B-F438B7FFEFE2}"/>
              </a:ext>
            </a:extLst>
          </p:cNvPr>
          <p:cNvSpPr/>
          <p:nvPr/>
        </p:nvSpPr>
        <p:spPr>
          <a:xfrm>
            <a:off x="1784744" y="1782811"/>
            <a:ext cx="3990195" cy="362472"/>
          </a:xfrm>
          <a:prstGeom prst="rect">
            <a:avLst/>
          </a:prstGeom>
        </p:spPr>
        <p:txBody>
          <a:bodyPr wrap="none">
            <a:spAutoFit/>
          </a:bodyPr>
          <a:lstStyle/>
          <a:p>
            <a:pPr algn="ctr">
              <a:lnSpc>
                <a:spcPct val="107000"/>
              </a:lnSpc>
              <a:spcAft>
                <a:spcPts val="800"/>
              </a:spcAft>
              <a:tabLst>
                <a:tab pos="2081530" algn="l"/>
              </a:tabLst>
            </a:pPr>
            <a:r>
              <a:rPr lang="en-US" b="1" dirty="0">
                <a:solidFill>
                  <a:srgbClr val="F5B209"/>
                </a:solidFill>
                <a:latin typeface="Verdana" panose="020B0604030504040204" pitchFamily="34" charset="0"/>
                <a:ea typeface="Verdana" panose="020B0604030504040204" pitchFamily="34" charset="0"/>
                <a:cs typeface="Verdana" panose="020B0604030504040204" pitchFamily="34" charset="0"/>
              </a:rPr>
              <a:t>5: DEFERENCE TO EXPERTISE</a:t>
            </a:r>
            <a:endParaRPr lang="en-GB" b="1" dirty="0">
              <a:solidFill>
                <a:srgbClr val="F5B209"/>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E6D568F6-0838-4660-84EA-A2B1D2F6DE6C}"/>
              </a:ext>
            </a:extLst>
          </p:cNvPr>
          <p:cNvSpPr/>
          <p:nvPr/>
        </p:nvSpPr>
        <p:spPr>
          <a:xfrm>
            <a:off x="456052" y="2207912"/>
            <a:ext cx="6115111" cy="2693045"/>
          </a:xfrm>
          <a:prstGeom prst="rect">
            <a:avLst/>
          </a:prstGeom>
        </p:spPr>
        <p:txBody>
          <a:bodyPr wrap="square">
            <a:spAutoFit/>
          </a:bodyPr>
          <a:lstStyle/>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What it is: </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During high-tempo times (i.e., when attempting to resolve a problem or crisis), decision-making migrates to the person or people with the most expertise with the problem at hand, regardless of authority or rank.</a:t>
            </a:r>
          </a:p>
          <a:p>
            <a:pPr>
              <a:spcAft>
                <a:spcPts val="600"/>
              </a:spcAft>
            </a:pPr>
            <a:r>
              <a:rPr lang="en-US" sz="1400" b="1" dirty="0">
                <a:solidFill>
                  <a:srgbClr val="F5B209"/>
                </a:solidFill>
                <a:latin typeface="Verdana" panose="020B0604030504040204" pitchFamily="34" charset="0"/>
                <a:ea typeface="Verdana" panose="020B0604030504040204" pitchFamily="34" charset="0"/>
                <a:cs typeface="Verdana" panose="020B0604030504040204" pitchFamily="34" charset="0"/>
              </a:rPr>
              <a:t>How to achieve it:</a:t>
            </a:r>
          </a:p>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The team members are aware of each other’s roles, unique skills and knowledge. When problems arise, they take advantage of the unique skills of their colleagues. When a patient crisis occurs, people rapidly pool their collective expertise to attempt to resolve it.</a:t>
            </a:r>
          </a:p>
        </p:txBody>
      </p:sp>
      <p:sp>
        <p:nvSpPr>
          <p:cNvPr id="2" name="Rectangle 1">
            <a:extLst>
              <a:ext uri="{FF2B5EF4-FFF2-40B4-BE49-F238E27FC236}">
                <a16:creationId xmlns:a16="http://schemas.microsoft.com/office/drawing/2014/main" id="{63631A0B-893A-4408-8FF3-983FF069BFC9}"/>
              </a:ext>
            </a:extLst>
          </p:cNvPr>
          <p:cNvSpPr/>
          <p:nvPr/>
        </p:nvSpPr>
        <p:spPr>
          <a:xfrm>
            <a:off x="3036685" y="327127"/>
            <a:ext cx="1486304" cy="369332"/>
          </a:xfrm>
          <a:prstGeom prst="rect">
            <a:avLst/>
          </a:prstGeom>
        </p:spPr>
        <p:txBody>
          <a:bodyPr wrap="none">
            <a:spAutoFit/>
          </a:bodyPr>
          <a:lstStyle/>
          <a:p>
            <a:r>
              <a:rPr lang="en-GB"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F5B209"/>
              </a:solidFill>
            </a:endParaRPr>
          </a:p>
        </p:txBody>
      </p:sp>
      <p:pic>
        <p:nvPicPr>
          <p:cNvPr id="5" name="Picture 4" descr="Logo">
            <a:extLst>
              <a:ext uri="{FF2B5EF4-FFF2-40B4-BE49-F238E27FC236}">
                <a16:creationId xmlns:a16="http://schemas.microsoft.com/office/drawing/2014/main" id="{8EFA682E-BA03-45E7-9CBC-19B53316CA5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6" name="Rectangle 5">
            <a:extLst>
              <a:ext uri="{FF2B5EF4-FFF2-40B4-BE49-F238E27FC236}">
                <a16:creationId xmlns:a16="http://schemas.microsoft.com/office/drawing/2014/main" id="{F3F19687-4317-46C3-B482-E95D9BF65748}"/>
              </a:ext>
            </a:extLst>
          </p:cNvPr>
          <p:cNvSpPr/>
          <p:nvPr/>
        </p:nvSpPr>
        <p:spPr>
          <a:xfrm>
            <a:off x="-1" y="10114326"/>
            <a:ext cx="7559676" cy="590550"/>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sp>
        <p:nvSpPr>
          <p:cNvPr id="7" name="Rectangle 6">
            <a:extLst>
              <a:ext uri="{FF2B5EF4-FFF2-40B4-BE49-F238E27FC236}">
                <a16:creationId xmlns:a16="http://schemas.microsoft.com/office/drawing/2014/main" id="{2A716F3E-92E3-4FD8-BC23-D174DCC1FF98}"/>
              </a:ext>
            </a:extLst>
          </p:cNvPr>
          <p:cNvSpPr/>
          <p:nvPr/>
        </p:nvSpPr>
        <p:spPr>
          <a:xfrm>
            <a:off x="-1" y="869472"/>
            <a:ext cx="6571164" cy="638965"/>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8" name="Rectangle 7">
            <a:extLst>
              <a:ext uri="{FF2B5EF4-FFF2-40B4-BE49-F238E27FC236}">
                <a16:creationId xmlns:a16="http://schemas.microsoft.com/office/drawing/2014/main" id="{237A8C31-18C4-489C-9488-BD19F8767CC7}"/>
              </a:ext>
            </a:extLst>
          </p:cNvPr>
          <p:cNvSpPr/>
          <p:nvPr/>
        </p:nvSpPr>
        <p:spPr>
          <a:xfrm>
            <a:off x="1379041" y="1060620"/>
            <a:ext cx="4903191" cy="307777"/>
          </a:xfrm>
          <a:prstGeom prst="rect">
            <a:avLst/>
          </a:prstGeom>
          <a:solidFill>
            <a:srgbClr val="F5B209"/>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sz="1400" dirty="0"/>
          </a:p>
        </p:txBody>
      </p:sp>
      <p:sp>
        <p:nvSpPr>
          <p:cNvPr id="9" name="Rectangle 8">
            <a:extLst>
              <a:ext uri="{FF2B5EF4-FFF2-40B4-BE49-F238E27FC236}">
                <a16:creationId xmlns:a16="http://schemas.microsoft.com/office/drawing/2014/main" id="{53A24EA4-E964-4D80-B41F-1F6A1553159A}"/>
              </a:ext>
            </a:extLst>
          </p:cNvPr>
          <p:cNvSpPr/>
          <p:nvPr/>
        </p:nvSpPr>
        <p:spPr>
          <a:xfrm>
            <a:off x="6775363" y="5053171"/>
            <a:ext cx="787400" cy="590550"/>
          </a:xfrm>
          <a:prstGeom prst="rect">
            <a:avLst/>
          </a:prstGeom>
          <a:solidFill>
            <a:srgbClr val="F5B209"/>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10" name="Picture 9">
            <a:extLst>
              <a:ext uri="{FF2B5EF4-FFF2-40B4-BE49-F238E27FC236}">
                <a16:creationId xmlns:a16="http://schemas.microsoft.com/office/drawing/2014/main" id="{B6CE7A8B-CEDB-4088-A064-2690AC282E5D}"/>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30225" y="913775"/>
            <a:ext cx="610686" cy="557372"/>
          </a:xfrm>
          <a:prstGeom prst="rect">
            <a:avLst/>
          </a:prstGeom>
          <a:solidFill>
            <a:srgbClr val="F5B209"/>
          </a:solidFill>
        </p:spPr>
      </p:pic>
      <p:pic>
        <p:nvPicPr>
          <p:cNvPr id="11" name="Picture 10">
            <a:extLst>
              <a:ext uri="{FF2B5EF4-FFF2-40B4-BE49-F238E27FC236}">
                <a16:creationId xmlns:a16="http://schemas.microsoft.com/office/drawing/2014/main" id="{4174C97B-8F55-4AE8-B6C9-24DE6A73335C}"/>
              </a:ext>
            </a:extLst>
          </p:cNvPr>
          <p:cNvPicPr>
            <a:picLocks noChangeAspect="1"/>
          </p:cNvPicPr>
          <p:nvPr/>
        </p:nvPicPr>
        <p:blipFill rotWithShape="1">
          <a:blip r:embed="rId4">
            <a:extLst>
              <a:ext uri="{28A0092B-C50C-407E-A947-70E740481C1C}">
                <a14:useLocalDpi xmlns:a14="http://schemas.microsoft.com/office/drawing/2010/main" val="0"/>
              </a:ext>
            </a:extLst>
          </a:blip>
          <a:srcRect t="-1"/>
          <a:stretch/>
        </p:blipFill>
        <p:spPr>
          <a:xfrm>
            <a:off x="6804025" y="5055778"/>
            <a:ext cx="613425" cy="573497"/>
          </a:xfrm>
          <a:prstGeom prst="rect">
            <a:avLst/>
          </a:prstGeom>
          <a:solidFill>
            <a:srgbClr val="F5B209"/>
          </a:solidFill>
        </p:spPr>
      </p:pic>
    </p:spTree>
    <p:extLst>
      <p:ext uri="{BB962C8B-B14F-4D97-AF65-F5344CB8AC3E}">
        <p14:creationId xmlns:p14="http://schemas.microsoft.com/office/powerpoint/2010/main" val="210683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7800D46-00D1-49E4-847F-21D6E69F7B4F}"/>
              </a:ext>
            </a:extLst>
          </p:cNvPr>
          <p:cNvSpPr/>
          <p:nvPr/>
        </p:nvSpPr>
        <p:spPr>
          <a:xfrm>
            <a:off x="1527435" y="4113704"/>
            <a:ext cx="4504795" cy="461665"/>
          </a:xfrm>
          <a:prstGeom prst="rect">
            <a:avLst/>
          </a:prstGeom>
        </p:spPr>
        <p:txBody>
          <a:bodyPr wrap="square">
            <a:spAutoFit/>
          </a:bodyPr>
          <a:lstStyle/>
          <a:p>
            <a:pPr algn="ctr"/>
            <a:r>
              <a:rPr lang="en-GB" sz="2400"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OUTCOMES TEMPLATE</a:t>
            </a:r>
            <a:endParaRPr lang="en-IE" sz="2400" dirty="0">
              <a:solidFill>
                <a:srgbClr val="F5B209"/>
              </a:solidFill>
            </a:endParaRPr>
          </a:p>
        </p:txBody>
      </p:sp>
      <p:sp>
        <p:nvSpPr>
          <p:cNvPr id="10" name="Rectangle 9">
            <a:extLst>
              <a:ext uri="{FF2B5EF4-FFF2-40B4-BE49-F238E27FC236}">
                <a16:creationId xmlns:a16="http://schemas.microsoft.com/office/drawing/2014/main" id="{8C5440B0-FE8E-4B54-BE70-A50C56BB7D82}"/>
              </a:ext>
            </a:extLst>
          </p:cNvPr>
          <p:cNvSpPr/>
          <p:nvPr/>
        </p:nvSpPr>
        <p:spPr>
          <a:xfrm>
            <a:off x="-1" y="10101263"/>
            <a:ext cx="7559676" cy="590550"/>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2" name="Group 11">
            <a:extLst>
              <a:ext uri="{FF2B5EF4-FFF2-40B4-BE49-F238E27FC236}">
                <a16:creationId xmlns:a16="http://schemas.microsoft.com/office/drawing/2014/main" id="{7D1E666E-4408-4750-9550-85F8146928D3}"/>
              </a:ext>
            </a:extLst>
          </p:cNvPr>
          <p:cNvGrpSpPr/>
          <p:nvPr/>
        </p:nvGrpSpPr>
        <p:grpSpPr>
          <a:xfrm>
            <a:off x="-1" y="4838401"/>
            <a:ext cx="6553343" cy="1015010"/>
            <a:chOff x="523270" y="555966"/>
            <a:chExt cx="6553343" cy="1015010"/>
          </a:xfrm>
          <a:solidFill>
            <a:srgbClr val="F5B209"/>
          </a:solidFill>
        </p:grpSpPr>
        <p:sp>
          <p:nvSpPr>
            <p:cNvPr id="14" name="Rectangle 13">
              <a:extLst>
                <a:ext uri="{FF2B5EF4-FFF2-40B4-BE49-F238E27FC236}">
                  <a16:creationId xmlns:a16="http://schemas.microsoft.com/office/drawing/2014/main" id="{AA92F1B2-EAE4-4F50-95A3-5C2B1543178C}"/>
                </a:ext>
              </a:extLst>
            </p:cNvPr>
            <p:cNvSpPr/>
            <p:nvPr/>
          </p:nvSpPr>
          <p:spPr>
            <a:xfrm>
              <a:off x="523270" y="555966"/>
              <a:ext cx="6553343" cy="10150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17" name="Rectangle 16">
              <a:extLst>
                <a:ext uri="{FF2B5EF4-FFF2-40B4-BE49-F238E27FC236}">
                  <a16:creationId xmlns:a16="http://schemas.microsoft.com/office/drawing/2014/main" id="{E94C8457-D20F-4DA7-BCAD-698DFB62117C}"/>
                </a:ext>
              </a:extLst>
            </p:cNvPr>
            <p:cNvSpPr/>
            <p:nvPr/>
          </p:nvSpPr>
          <p:spPr>
            <a:xfrm>
              <a:off x="1767609" y="878802"/>
              <a:ext cx="5070990" cy="369332"/>
            </a:xfrm>
            <a:prstGeom prst="rect">
              <a:avLst/>
            </a:prstGeom>
            <a:grpFill/>
          </p:spPr>
          <p:txBody>
            <a:bodyPr wrap="square">
              <a:spAutoFit/>
            </a:bodyPr>
            <a:lstStyle/>
            <a:p>
              <a:pPr algn="ctr"/>
              <a:r>
                <a:rPr lang="en-GB"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dirty="0"/>
            </a:p>
          </p:txBody>
        </p:sp>
      </p:grpSp>
      <p:pic>
        <p:nvPicPr>
          <p:cNvPr id="18" name="Picture 17">
            <a:extLst>
              <a:ext uri="{FF2B5EF4-FFF2-40B4-BE49-F238E27FC236}">
                <a16:creationId xmlns:a16="http://schemas.microsoft.com/office/drawing/2014/main" id="{90E7D7FC-9DE4-483E-A7EC-3EF80311E23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364140" y="4888579"/>
            <a:ext cx="889823" cy="895397"/>
          </a:xfrm>
          <a:prstGeom prst="rect">
            <a:avLst/>
          </a:prstGeom>
          <a:solidFill>
            <a:srgbClr val="F5B209"/>
          </a:solidFill>
        </p:spPr>
      </p:pic>
      <p:pic>
        <p:nvPicPr>
          <p:cNvPr id="9" name="Picture 8" descr="Logo">
            <a:extLst>
              <a:ext uri="{FF2B5EF4-FFF2-40B4-BE49-F238E27FC236}">
                <a16:creationId xmlns:a16="http://schemas.microsoft.com/office/drawing/2014/main" id="{CD5264B8-BDC1-4B28-B874-9A5171BE2E51}"/>
              </a:ext>
            </a:extLst>
          </p:cNvPr>
          <p:cNvPicPr/>
          <p:nvPr/>
        </p:nvPicPr>
        <p:blipFill rotWithShape="1">
          <a:blip r:embed="rId3">
            <a:extLst>
              <a:ext uri="{28A0092B-C50C-407E-A947-70E740481C1C}">
                <a14:useLocalDpi xmlns:a14="http://schemas.microsoft.com/office/drawing/2010/main" val="0"/>
              </a:ext>
            </a:extLst>
          </a:blip>
          <a:srcRect t="-3752" r="37724"/>
          <a:stretch/>
        </p:blipFill>
        <p:spPr bwMode="auto">
          <a:xfrm>
            <a:off x="2888329" y="2823548"/>
            <a:ext cx="1783011" cy="885746"/>
          </a:xfrm>
          <a:prstGeom prst="rect">
            <a:avLst/>
          </a:prstGeom>
          <a:noFill/>
          <a:ln>
            <a:noFill/>
          </a:ln>
        </p:spPr>
      </p:pic>
    </p:spTree>
    <p:extLst>
      <p:ext uri="{BB962C8B-B14F-4D97-AF65-F5344CB8AC3E}">
        <p14:creationId xmlns:p14="http://schemas.microsoft.com/office/powerpoint/2010/main" val="90480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ED79423B-41CA-4C7D-8ED9-2C5F93D19AB3}"/>
              </a:ext>
            </a:extLst>
          </p:cNvPr>
          <p:cNvGraphicFramePr>
            <a:graphicFrameLocks noGrp="1"/>
          </p:cNvGraphicFramePr>
          <p:nvPr/>
        </p:nvGraphicFramePr>
        <p:xfrm>
          <a:off x="254000" y="1928617"/>
          <a:ext cx="6457950" cy="7828888"/>
        </p:xfrm>
        <a:graphic>
          <a:graphicData uri="http://schemas.openxmlformats.org/drawingml/2006/table">
            <a:tbl>
              <a:tblPr firstRow="1" bandRow="1">
                <a:tableStyleId>{5C22544A-7EE6-4342-B048-85BDC9FD1C3A}</a:tableStyleId>
              </a:tblPr>
              <a:tblGrid>
                <a:gridCol w="1568450">
                  <a:extLst>
                    <a:ext uri="{9D8B030D-6E8A-4147-A177-3AD203B41FA5}">
                      <a16:colId xmlns:a16="http://schemas.microsoft.com/office/drawing/2014/main" val="889543276"/>
                    </a:ext>
                  </a:extLst>
                </a:gridCol>
                <a:gridCol w="1898650">
                  <a:extLst>
                    <a:ext uri="{9D8B030D-6E8A-4147-A177-3AD203B41FA5}">
                      <a16:colId xmlns:a16="http://schemas.microsoft.com/office/drawing/2014/main" val="359255177"/>
                    </a:ext>
                  </a:extLst>
                </a:gridCol>
                <a:gridCol w="1123950">
                  <a:extLst>
                    <a:ext uri="{9D8B030D-6E8A-4147-A177-3AD203B41FA5}">
                      <a16:colId xmlns:a16="http://schemas.microsoft.com/office/drawing/2014/main" val="851117964"/>
                    </a:ext>
                  </a:extLst>
                </a:gridCol>
                <a:gridCol w="958850">
                  <a:extLst>
                    <a:ext uri="{9D8B030D-6E8A-4147-A177-3AD203B41FA5}">
                      <a16:colId xmlns:a16="http://schemas.microsoft.com/office/drawing/2014/main" val="2223265025"/>
                    </a:ext>
                  </a:extLst>
                </a:gridCol>
                <a:gridCol w="908050">
                  <a:extLst>
                    <a:ext uri="{9D8B030D-6E8A-4147-A177-3AD203B41FA5}">
                      <a16:colId xmlns:a16="http://schemas.microsoft.com/office/drawing/2014/main" val="4207636540"/>
                    </a:ext>
                  </a:extLst>
                </a:gridCol>
              </a:tblGrid>
              <a:tr h="890783">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Verdana" panose="020B0604030504040204" pitchFamily="34" charset="0"/>
                          <a:ea typeface="Verdana" panose="020B0604030504040204" pitchFamily="34" charset="0"/>
                        </a:rPr>
                        <a:t>KEY PROCESS</a:t>
                      </a:r>
                      <a:endParaRPr lang="en-IE" sz="1000" b="1" dirty="0">
                        <a:solidFill>
                          <a:schemeClr val="bg1"/>
                        </a:solidFill>
                        <a:latin typeface="Verdana" panose="020B0604030504040204" pitchFamily="34" charset="0"/>
                        <a:ea typeface="Verdana" panose="020B0604030504040204" pitchFamily="34" charset="0"/>
                      </a:endParaRPr>
                    </a:p>
                  </a:txBody>
                  <a:tcPr marL="36000" marR="36000" anchor="ctr">
                    <a:lnL w="12700" cap="flat" cmpd="sng" algn="ctr">
                      <a:solidFill>
                        <a:srgbClr val="F5B209"/>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5B209"/>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Verdana" panose="020B0604030504040204" pitchFamily="34" charset="0"/>
                          <a:ea typeface="Verdana" panose="020B0604030504040204" pitchFamily="34" charset="0"/>
                        </a:rPr>
                        <a:t>AGREED ACTIONS TO DEVELOP THIS PROCESS IN OUR TEAM</a:t>
                      </a:r>
                      <a:endParaRPr lang="en-IE" sz="1000" dirty="0"/>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5B209"/>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IE" sz="1000" b="1" dirty="0">
                          <a:solidFill>
                            <a:schemeClr val="bg1"/>
                          </a:solidFill>
                          <a:latin typeface="Verdana" panose="020B0604030504040204" pitchFamily="34" charset="0"/>
                          <a:ea typeface="Verdana" panose="020B0604030504040204" pitchFamily="34" charset="0"/>
                        </a:rPr>
                        <a:t>RESPONSIBLE PERSON</a:t>
                      </a: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5B209"/>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IE" sz="1000" b="1" dirty="0">
                          <a:solidFill>
                            <a:schemeClr val="bg1"/>
                          </a:solidFill>
                          <a:latin typeface="Verdana" panose="020B0604030504040204" pitchFamily="34" charset="0"/>
                          <a:ea typeface="Verdana" panose="020B0604030504040204" pitchFamily="34" charset="0"/>
                        </a:rPr>
                        <a:t>DATE TO REVIEW PROGRESS</a:t>
                      </a: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5B209"/>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IE" sz="1000" b="1" dirty="0">
                          <a:solidFill>
                            <a:schemeClr val="bg1"/>
                          </a:solidFill>
                          <a:latin typeface="Verdana" panose="020B0604030504040204" pitchFamily="34" charset="0"/>
                          <a:ea typeface="Verdana" panose="020B0604030504040204" pitchFamily="34" charset="0"/>
                        </a:rPr>
                        <a:t>PRIORITY (1-5)</a:t>
                      </a:r>
                    </a:p>
                  </a:txBody>
                  <a:tcPr marL="36000" marR="36000" anchor="ctr">
                    <a:lnL w="12700" cap="flat" cmpd="sng" algn="ctr">
                      <a:solidFill>
                        <a:schemeClr val="bg1"/>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5B209"/>
                    </a:solidFill>
                  </a:tcPr>
                </a:tc>
                <a:extLst>
                  <a:ext uri="{0D108BD9-81ED-4DB2-BD59-A6C34878D82A}">
                    <a16:rowId xmlns:a16="http://schemas.microsoft.com/office/drawing/2014/main" val="2702673653"/>
                  </a:ext>
                </a:extLst>
              </a:tr>
              <a:tr h="13876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Verdana" panose="020B0604030504040204" pitchFamily="34" charset="0"/>
                          <a:ea typeface="Verdana" panose="020B0604030504040204" pitchFamily="34" charset="0"/>
                        </a:rPr>
                        <a:t>PREOCCUPATION WITH FAILURE</a:t>
                      </a:r>
                    </a:p>
                  </a:txBody>
                  <a:tcPr anchor="ct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5B209"/>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extLst>
                  <a:ext uri="{0D108BD9-81ED-4DB2-BD59-A6C34878D82A}">
                    <a16:rowId xmlns:a16="http://schemas.microsoft.com/office/drawing/2014/main" val="3175506404"/>
                  </a:ext>
                </a:extLst>
              </a:tr>
              <a:tr h="13876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IE" sz="1000" b="1" dirty="0">
                          <a:solidFill>
                            <a:schemeClr val="bg1"/>
                          </a:solidFill>
                          <a:latin typeface="Verdana" panose="020B0604030504040204" pitchFamily="34" charset="0"/>
                          <a:ea typeface="Verdana" panose="020B0604030504040204" pitchFamily="34" charset="0"/>
                        </a:rPr>
                        <a:t>RELUCTANCE TO SIMPLIFY INTERPRETATIONS</a:t>
                      </a:r>
                    </a:p>
                  </a:txBody>
                  <a:tcPr anchor="ct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5B209"/>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extLst>
                  <a:ext uri="{0D108BD9-81ED-4DB2-BD59-A6C34878D82A}">
                    <a16:rowId xmlns:a16="http://schemas.microsoft.com/office/drawing/2014/main" val="1124608750"/>
                  </a:ext>
                </a:extLst>
              </a:tr>
              <a:tr h="13876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IE" sz="1000" b="1" dirty="0">
                          <a:solidFill>
                            <a:schemeClr val="bg1"/>
                          </a:solidFill>
                          <a:latin typeface="Verdana" panose="020B0604030504040204" pitchFamily="34" charset="0"/>
                          <a:ea typeface="Verdana" panose="020B0604030504040204" pitchFamily="34" charset="0"/>
                        </a:rPr>
                        <a:t>SENSITIVITY TO OPERATIONS</a:t>
                      </a:r>
                    </a:p>
                  </a:txBody>
                  <a:tcPr anchor="ct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5B209"/>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extLst>
                  <a:ext uri="{0D108BD9-81ED-4DB2-BD59-A6C34878D82A}">
                    <a16:rowId xmlns:a16="http://schemas.microsoft.com/office/drawing/2014/main" val="3261493732"/>
                  </a:ext>
                </a:extLst>
              </a:tr>
              <a:tr h="13876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IE" sz="1000" b="1" dirty="0">
                          <a:solidFill>
                            <a:schemeClr val="bg1"/>
                          </a:solidFill>
                          <a:latin typeface="Verdana" panose="020B0604030504040204" pitchFamily="34" charset="0"/>
                          <a:ea typeface="Verdana" panose="020B0604030504040204" pitchFamily="34" charset="0"/>
                        </a:rPr>
                        <a:t>COMMITMENT TO RESILIENCE</a:t>
                      </a:r>
                    </a:p>
                  </a:txBody>
                  <a:tcPr anchor="ct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5B209"/>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noFill/>
                  </a:tcPr>
                </a:tc>
                <a:extLst>
                  <a:ext uri="{0D108BD9-81ED-4DB2-BD59-A6C34878D82A}">
                    <a16:rowId xmlns:a16="http://schemas.microsoft.com/office/drawing/2014/main" val="1687932254"/>
                  </a:ext>
                </a:extLst>
              </a:tr>
              <a:tr h="13876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IE" sz="1000" b="1" dirty="0">
                          <a:solidFill>
                            <a:schemeClr val="bg1"/>
                          </a:solidFill>
                          <a:latin typeface="Verdana" panose="020B0604030504040204" pitchFamily="34" charset="0"/>
                          <a:ea typeface="Verdana" panose="020B0604030504040204" pitchFamily="34" charset="0"/>
                        </a:rPr>
                        <a:t>DEFERENCE TO EXPERTISE</a:t>
                      </a:r>
                    </a:p>
                  </a:txBody>
                  <a:tcPr anchor="ct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5B209"/>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5B209"/>
                      </a:solidFill>
                      <a:prstDash val="solid"/>
                      <a:round/>
                      <a:headEnd type="none" w="med" len="med"/>
                      <a:tailEnd type="none" w="med" len="med"/>
                    </a:lnL>
                    <a:lnR w="12700" cap="flat" cmpd="sng" algn="ctr">
                      <a:solidFill>
                        <a:srgbClr val="F5B209"/>
                      </a:solidFill>
                      <a:prstDash val="solid"/>
                      <a:round/>
                      <a:headEnd type="none" w="med" len="med"/>
                      <a:tailEnd type="none" w="med" len="med"/>
                    </a:lnR>
                    <a:lnT w="12700" cap="flat" cmpd="sng" algn="ctr">
                      <a:solidFill>
                        <a:srgbClr val="F5B209"/>
                      </a:solidFill>
                      <a:prstDash val="solid"/>
                      <a:round/>
                      <a:headEnd type="none" w="med" len="med"/>
                      <a:tailEnd type="none" w="med" len="med"/>
                    </a:lnT>
                    <a:lnB w="12700" cap="flat" cmpd="sng" algn="ctr">
                      <a:solidFill>
                        <a:srgbClr val="F5B209"/>
                      </a:solidFill>
                      <a:prstDash val="solid"/>
                      <a:round/>
                      <a:headEnd type="none" w="med" len="med"/>
                      <a:tailEnd type="none" w="med" len="med"/>
                    </a:lnB>
                    <a:solidFill>
                      <a:srgbClr val="FFF7CD"/>
                    </a:solidFill>
                  </a:tcPr>
                </a:tc>
                <a:extLst>
                  <a:ext uri="{0D108BD9-81ED-4DB2-BD59-A6C34878D82A}">
                    <a16:rowId xmlns:a16="http://schemas.microsoft.com/office/drawing/2014/main" val="1610511575"/>
                  </a:ext>
                </a:extLst>
              </a:tr>
            </a:tbl>
          </a:graphicData>
        </a:graphic>
      </p:graphicFrame>
      <p:sp>
        <p:nvSpPr>
          <p:cNvPr id="25" name="Rectangle 24">
            <a:extLst>
              <a:ext uri="{FF2B5EF4-FFF2-40B4-BE49-F238E27FC236}">
                <a16:creationId xmlns:a16="http://schemas.microsoft.com/office/drawing/2014/main" id="{36F99A01-7E88-45A9-9F68-3C4EE3B577E1}"/>
              </a:ext>
            </a:extLst>
          </p:cNvPr>
          <p:cNvSpPr/>
          <p:nvPr/>
        </p:nvSpPr>
        <p:spPr>
          <a:xfrm>
            <a:off x="2255493" y="192175"/>
            <a:ext cx="3047629" cy="369332"/>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b="1" dirty="0">
                <a:solidFill>
                  <a:srgbClr val="F5B209"/>
                </a:solidFill>
                <a:latin typeface="Verdana" panose="020B0604030504040204" pitchFamily="34" charset="0"/>
                <a:ea typeface="MS Mincho" panose="02020609040205080304" pitchFamily="49" charset="-128"/>
                <a:cs typeface="Times New Roman" panose="02020603050405020304" pitchFamily="18" charset="0"/>
              </a:rPr>
              <a:t>OUTCOMES TEMPLATE</a:t>
            </a:r>
            <a:endParaRPr lang="en-IE" dirty="0">
              <a:solidFill>
                <a:srgbClr val="F5B209"/>
              </a:solidFill>
            </a:endParaRPr>
          </a:p>
        </p:txBody>
      </p:sp>
      <p:pic>
        <p:nvPicPr>
          <p:cNvPr id="26" name="Picture 25" descr="Logo">
            <a:extLst>
              <a:ext uri="{FF2B5EF4-FFF2-40B4-BE49-F238E27FC236}">
                <a16:creationId xmlns:a16="http://schemas.microsoft.com/office/drawing/2014/main" id="{082B81A8-AE34-4666-9697-318A7A875D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4333" y="121889"/>
            <a:ext cx="1710055" cy="509905"/>
          </a:xfrm>
          <a:prstGeom prst="rect">
            <a:avLst/>
          </a:prstGeom>
          <a:noFill/>
          <a:ln>
            <a:noFill/>
          </a:ln>
        </p:spPr>
      </p:pic>
      <p:sp>
        <p:nvSpPr>
          <p:cNvPr id="28" name="Rectangle 27">
            <a:extLst>
              <a:ext uri="{FF2B5EF4-FFF2-40B4-BE49-F238E27FC236}">
                <a16:creationId xmlns:a16="http://schemas.microsoft.com/office/drawing/2014/main" id="{DBF07462-EB39-43FC-9AF8-8351CDA25ACD}"/>
              </a:ext>
            </a:extLst>
          </p:cNvPr>
          <p:cNvSpPr/>
          <p:nvPr/>
        </p:nvSpPr>
        <p:spPr>
          <a:xfrm>
            <a:off x="-1544" y="734520"/>
            <a:ext cx="6571164" cy="638965"/>
          </a:xfrm>
          <a:prstGeom prst="rect">
            <a:avLst/>
          </a:prstGeom>
          <a:solidFill>
            <a:srgbClr val="F5B20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IE" dirty="0"/>
          </a:p>
        </p:txBody>
      </p:sp>
      <p:sp>
        <p:nvSpPr>
          <p:cNvPr id="29" name="Rectangle 28">
            <a:extLst>
              <a:ext uri="{FF2B5EF4-FFF2-40B4-BE49-F238E27FC236}">
                <a16:creationId xmlns:a16="http://schemas.microsoft.com/office/drawing/2014/main" id="{5F171950-BC9C-49D0-89E4-7E901BE47B7C}"/>
              </a:ext>
            </a:extLst>
          </p:cNvPr>
          <p:cNvSpPr/>
          <p:nvPr/>
        </p:nvSpPr>
        <p:spPr>
          <a:xfrm>
            <a:off x="1377498" y="925668"/>
            <a:ext cx="4903191" cy="307777"/>
          </a:xfrm>
          <a:prstGeom prst="rect">
            <a:avLst/>
          </a:prstGeom>
          <a:solidFill>
            <a:srgbClr val="F5B209"/>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HIGH RELIABILITY AT TEAM LEVEL</a:t>
            </a:r>
            <a:endParaRPr lang="en-IE" sz="1400" dirty="0"/>
          </a:p>
        </p:txBody>
      </p:sp>
      <p:sp>
        <p:nvSpPr>
          <p:cNvPr id="30" name="Rectangle 29">
            <a:extLst>
              <a:ext uri="{FF2B5EF4-FFF2-40B4-BE49-F238E27FC236}">
                <a16:creationId xmlns:a16="http://schemas.microsoft.com/office/drawing/2014/main" id="{D3954F94-A5AC-4902-B669-0C985A846DB1}"/>
              </a:ext>
            </a:extLst>
          </p:cNvPr>
          <p:cNvSpPr/>
          <p:nvPr/>
        </p:nvSpPr>
        <p:spPr>
          <a:xfrm>
            <a:off x="6773820" y="4918219"/>
            <a:ext cx="787400" cy="590550"/>
          </a:xfrm>
          <a:prstGeom prst="rect">
            <a:avLst/>
          </a:prstGeom>
          <a:solidFill>
            <a:srgbClr val="F5B209"/>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IE"/>
          </a:p>
        </p:txBody>
      </p:sp>
      <p:pic>
        <p:nvPicPr>
          <p:cNvPr id="31" name="Picture 30">
            <a:extLst>
              <a:ext uri="{FF2B5EF4-FFF2-40B4-BE49-F238E27FC236}">
                <a16:creationId xmlns:a16="http://schemas.microsoft.com/office/drawing/2014/main" id="{13D7E3E0-38F4-48E6-9452-772F53061B8D}"/>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28682" y="778823"/>
            <a:ext cx="610686" cy="557372"/>
          </a:xfrm>
          <a:prstGeom prst="rect">
            <a:avLst/>
          </a:prstGeom>
          <a:solidFill>
            <a:srgbClr val="F5B209"/>
          </a:solidFill>
        </p:spPr>
      </p:pic>
      <p:pic>
        <p:nvPicPr>
          <p:cNvPr id="32" name="Picture 31">
            <a:extLst>
              <a:ext uri="{FF2B5EF4-FFF2-40B4-BE49-F238E27FC236}">
                <a16:creationId xmlns:a16="http://schemas.microsoft.com/office/drawing/2014/main" id="{D2694AE5-7C54-46A2-8FA3-822170D93FD6}"/>
              </a:ext>
            </a:extLst>
          </p:cNvPr>
          <p:cNvPicPr>
            <a:picLocks noChangeAspect="1"/>
          </p:cNvPicPr>
          <p:nvPr/>
        </p:nvPicPr>
        <p:blipFill rotWithShape="1">
          <a:blip r:embed="rId4">
            <a:extLst>
              <a:ext uri="{28A0092B-C50C-407E-A947-70E740481C1C}">
                <a14:useLocalDpi xmlns:a14="http://schemas.microsoft.com/office/drawing/2010/main" val="0"/>
              </a:ext>
            </a:extLst>
          </a:blip>
          <a:srcRect t="-1"/>
          <a:stretch/>
        </p:blipFill>
        <p:spPr>
          <a:xfrm>
            <a:off x="6802482" y="4920826"/>
            <a:ext cx="613425" cy="573497"/>
          </a:xfrm>
          <a:prstGeom prst="rect">
            <a:avLst/>
          </a:prstGeom>
          <a:solidFill>
            <a:srgbClr val="F5B209"/>
          </a:solidFill>
        </p:spPr>
      </p:pic>
    </p:spTree>
    <p:extLst>
      <p:ext uri="{BB962C8B-B14F-4D97-AF65-F5344CB8AC3E}">
        <p14:creationId xmlns:p14="http://schemas.microsoft.com/office/powerpoint/2010/main" val="2868480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1596</TotalTime>
  <Words>683</Words>
  <Application>Microsoft Office PowerPoint</Application>
  <PresentationFormat>Custom</PresentationFormat>
  <Paragraphs>58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Reliability at Team Level module package</dc:title>
  <dc:creator>Steve</dc:creator>
  <cp:lastModifiedBy>steve.macdonald@ucd.ie</cp:lastModifiedBy>
  <cp:revision>153</cp:revision>
  <dcterms:created xsi:type="dcterms:W3CDTF">2019-05-07T08:55:56Z</dcterms:created>
  <dcterms:modified xsi:type="dcterms:W3CDTF">2020-06-18T15:15:22Z</dcterms:modified>
</cp:coreProperties>
</file>